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352" r:id="rId6"/>
    <p:sldId id="341" r:id="rId7"/>
    <p:sldId id="350" r:id="rId8"/>
    <p:sldId id="349" r:id="rId9"/>
    <p:sldId id="348" r:id="rId10"/>
    <p:sldId id="347" r:id="rId11"/>
    <p:sldId id="343" r:id="rId12"/>
    <p:sldId id="344" r:id="rId13"/>
    <p:sldId id="345" r:id="rId14"/>
    <p:sldId id="346" r:id="rId15"/>
    <p:sldId id="351" r:id="rId16"/>
    <p:sldId id="334" r:id="rId17"/>
    <p:sldId id="338" r:id="rId18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D452AE-1FA6-4C9E-BF6F-B84D155C84BD}" v="218" dt="2022-10-12T11:43:45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07" autoAdjust="0"/>
  </p:normalViewPr>
  <p:slideViewPr>
    <p:cSldViewPr snapToGrid="0">
      <p:cViewPr varScale="1">
        <p:scale>
          <a:sx n="102" d="100"/>
          <a:sy n="102" d="100"/>
        </p:scale>
        <p:origin x="9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E7E1D-D733-4674-9CC6-F0AF09A86D38}" type="datetimeFigureOut">
              <a:rPr lang="nb-NO" smtClean="0"/>
              <a:t>14.10.2022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ECB51-47CE-41ED-828C-6E95BC48B5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523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ECB51-47CE-41ED-828C-6E95BC48B5F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503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ECB51-47CE-41ED-828C-6E95BC48B5F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4328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Kursdeltaker: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Bruker ikke av ungdomsretten sin. Et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avklaringsår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Noen har ikke kommet inn på linja de ønsker, for de som eventuelt velger å slutte på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vgs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eller de som fra 10.klasse ikke aner hva de vil søke på vgs. Noen trenger litt mer tid. 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Samarbeidselev: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Elev på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vgs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har deler av opplæringen på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UngInvest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Dette blir tilpasset og avtalt i samarbeid med skole og PPT. 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Vg3: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 de som ikke får bedrift etter vg2. Kompetansebevis – lærekandidat. 12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mnd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opplæring før kompetansebevis.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ECB51-47CE-41ED-828C-6E95BC48B5F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512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lys&#10;&#10;Automatisk generert beskrivelse">
            <a:extLst>
              <a:ext uri="{FF2B5EF4-FFF2-40B4-BE49-F238E27FC236}">
                <a16:creationId xmlns:a16="http://schemas.microsoft.com/office/drawing/2014/main" id="{1EC0E4C4-3BBA-4C52-A3A7-75BE9130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B6844EF-DB8E-4AF9-9F34-9CDDDD85BE8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Et bilde som inneholder lys&#10;&#10;Automatisk generert beskrivelse">
            <a:extLst>
              <a:ext uri="{FF2B5EF4-FFF2-40B4-BE49-F238E27FC236}">
                <a16:creationId xmlns:a16="http://schemas.microsoft.com/office/drawing/2014/main" id="{AB4C1311-1974-4179-8BD1-FE25B1F1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14.10.2022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574CA816-F730-4DAD-B5DE-49C4F8E9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30" y="793899"/>
            <a:ext cx="2050650" cy="606747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0B9ACA4-99F9-4DE7-A0F2-D1E1F41FCEBD}"/>
              </a:ext>
            </a:extLst>
          </p:cNvPr>
          <p:cNvSpPr txBox="1"/>
          <p:nvPr/>
        </p:nvSpPr>
        <p:spPr>
          <a:xfrm>
            <a:off x="838199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n-lt"/>
              </a:rPr>
              <a:t>Viken viser vei.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2AB60E0-ADDB-4CF6-84A2-C5CE855FEB70}"/>
              </a:ext>
            </a:extLst>
          </p:cNvPr>
          <p:cNvSpPr txBox="1"/>
          <p:nvPr/>
        </p:nvSpPr>
        <p:spPr>
          <a:xfrm>
            <a:off x="8610601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nb-NO" sz="1875" b="1">
                <a:solidFill>
                  <a:schemeClr val="lt1"/>
                </a:solidFill>
                <a:latin typeface="+mn-lt"/>
              </a:rPr>
              <a:t>viken.no</a:t>
            </a:r>
          </a:p>
        </p:txBody>
      </p:sp>
    </p:spTree>
    <p:extLst>
      <p:ext uri="{BB962C8B-B14F-4D97-AF65-F5344CB8AC3E}">
        <p14:creationId xmlns:p14="http://schemas.microsoft.com/office/powerpoint/2010/main" val="163450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14.10.2022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68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14.10.2022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404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6"/>
          <p:cNvGrpSpPr/>
          <p:nvPr/>
        </p:nvGrpSpPr>
        <p:grpSpPr>
          <a:xfrm flipH="1">
            <a:off x="5818365" y="-4283"/>
            <a:ext cx="6373635" cy="2821561"/>
            <a:chOff x="0" y="0"/>
            <a:chExt cx="5072935" cy="2245751"/>
          </a:xfrm>
        </p:grpSpPr>
        <p:pic>
          <p:nvPicPr>
            <p:cNvPr id="145" name="Google Shape;145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7" name="Google Shape;147;p6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48" name="Google Shape;148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9" name="Google Shape;149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0" name="Google Shape;150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1" name="Google Shape;151;p6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52" name="Google Shape;152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3" name="Google Shape;153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4" name="Google Shape;154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5" name="Google Shape;155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6" name="Google Shape;156;p6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57" name="Google Shape;157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59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1" name="Google Shape;161;p6"/>
          <p:cNvGrpSpPr/>
          <p:nvPr/>
        </p:nvGrpSpPr>
        <p:grpSpPr>
          <a:xfrm flipH="1">
            <a:off x="8" y="5270900"/>
            <a:ext cx="3186885" cy="1757937"/>
            <a:chOff x="6607482" y="3879952"/>
            <a:chExt cx="2536521" cy="1399186"/>
          </a:xfrm>
        </p:grpSpPr>
        <p:grpSp>
          <p:nvGrpSpPr>
            <p:cNvPr id="162" name="Google Shape;162;p6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63" name="Google Shape;163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4" name="Google Shape;164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5" name="Google Shape;165;p6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66" name="Google Shape;166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8" name="Google Shape;168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6"/>
          <p:cNvSpPr txBox="1">
            <a:spLocks noGrp="1"/>
          </p:cNvSpPr>
          <p:nvPr>
            <p:ph type="body" idx="1"/>
          </p:nvPr>
        </p:nvSpPr>
        <p:spPr>
          <a:xfrm>
            <a:off x="1035267" y="2032500"/>
            <a:ext cx="47832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❑"/>
              <a:defRPr/>
            </a:lvl1pPr>
            <a:lvl2pPr marL="1219170" lvl="1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2pPr>
            <a:lvl3pPr marL="1828754" lvl="2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3pPr>
            <a:lvl4pPr marL="2438339" lvl="3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4pPr>
            <a:lvl5pPr marL="3047924" lvl="4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5pPr>
            <a:lvl6pPr marL="3657509" lvl="5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6pPr>
            <a:lvl7pPr marL="4267093" lvl="6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7pPr>
            <a:lvl8pPr marL="4876678" lvl="7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8pPr>
            <a:lvl9pPr marL="5486263" lvl="8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2"/>
          </p:nvPr>
        </p:nvSpPr>
        <p:spPr>
          <a:xfrm>
            <a:off x="6373533" y="2032500"/>
            <a:ext cx="47832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❑"/>
              <a:defRPr/>
            </a:lvl1pPr>
            <a:lvl2pPr marL="1219170" lvl="1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2pPr>
            <a:lvl3pPr marL="1828754" lvl="2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3pPr>
            <a:lvl4pPr marL="2438339" lvl="3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4pPr>
            <a:lvl5pPr marL="3047924" lvl="4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5pPr>
            <a:lvl6pPr marL="3657509" lvl="5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6pPr>
            <a:lvl7pPr marL="4267093" lvl="6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7pPr>
            <a:lvl8pPr marL="4876678" lvl="7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8pPr>
            <a:lvl9pPr marL="5486263" lvl="8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4534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7"/>
          <p:cNvGrpSpPr/>
          <p:nvPr/>
        </p:nvGrpSpPr>
        <p:grpSpPr>
          <a:xfrm flipH="1">
            <a:off x="5818365" y="-4283"/>
            <a:ext cx="6373635" cy="2821561"/>
            <a:chOff x="0" y="0"/>
            <a:chExt cx="5072935" cy="2245751"/>
          </a:xfrm>
        </p:grpSpPr>
        <p:pic>
          <p:nvPicPr>
            <p:cNvPr id="175" name="Google Shape;175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7" name="Google Shape;177;p7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78" name="Google Shape;17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9" name="Google Shape;17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0" name="Google Shape;18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1" name="Google Shape;181;p7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82" name="Google Shape;18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3" name="Google Shape;18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Google Shape;18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6" name="Google Shape;186;p7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87" name="Google Shape;18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8" name="Google Shape;18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Google Shape;19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1" name="Google Shape;191;p7"/>
          <p:cNvGrpSpPr/>
          <p:nvPr/>
        </p:nvGrpSpPr>
        <p:grpSpPr>
          <a:xfrm flipH="1">
            <a:off x="8" y="5270900"/>
            <a:ext cx="3186885" cy="1757937"/>
            <a:chOff x="6607482" y="3879952"/>
            <a:chExt cx="2536521" cy="1399186"/>
          </a:xfrm>
        </p:grpSpPr>
        <p:grpSp>
          <p:nvGrpSpPr>
            <p:cNvPr id="192" name="Google Shape;192;p7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93" name="Google Shape;19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Google Shape;19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5" name="Google Shape;195;p7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96" name="Google Shape;19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7" name="Google Shape;19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8" name="Google Shape;198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7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body" idx="1"/>
          </p:nvPr>
        </p:nvSpPr>
        <p:spPr>
          <a:xfrm>
            <a:off x="1035267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❑"/>
              <a:defRPr sz="2133"/>
            </a:lvl1pPr>
            <a:lvl2pPr marL="1219170" lvl="1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2pPr>
            <a:lvl3pPr marL="1828754" lvl="2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3pPr>
            <a:lvl4pPr marL="2438339" lvl="3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4pPr>
            <a:lvl5pPr marL="3047924" lvl="4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5pPr>
            <a:lvl6pPr marL="3657509" lvl="5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6pPr>
            <a:lvl7pPr marL="4267093" lvl="6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7pPr>
            <a:lvl8pPr marL="4876678" lvl="7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8pPr>
            <a:lvl9pPr marL="5486263" lvl="8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9pPr>
          </a:lstStyle>
          <a:p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body" idx="2"/>
          </p:nvPr>
        </p:nvSpPr>
        <p:spPr>
          <a:xfrm>
            <a:off x="4501416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❑"/>
              <a:defRPr sz="2133"/>
            </a:lvl1pPr>
            <a:lvl2pPr marL="1219170" lvl="1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2pPr>
            <a:lvl3pPr marL="1828754" lvl="2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3pPr>
            <a:lvl4pPr marL="2438339" lvl="3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4pPr>
            <a:lvl5pPr marL="3047924" lvl="4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5pPr>
            <a:lvl6pPr marL="3657509" lvl="5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6pPr>
            <a:lvl7pPr marL="4267093" lvl="6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7pPr>
            <a:lvl8pPr marL="4876678" lvl="7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8pPr>
            <a:lvl9pPr marL="5486263" lvl="8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9pPr>
          </a:lstStyle>
          <a:p>
            <a:endParaRPr/>
          </a:p>
        </p:txBody>
      </p:sp>
      <p:sp>
        <p:nvSpPr>
          <p:cNvPr id="202" name="Google Shape;202;p7"/>
          <p:cNvSpPr txBox="1">
            <a:spLocks noGrp="1"/>
          </p:cNvSpPr>
          <p:nvPr>
            <p:ph type="body" idx="3"/>
          </p:nvPr>
        </p:nvSpPr>
        <p:spPr>
          <a:xfrm>
            <a:off x="7967565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❑"/>
              <a:defRPr sz="2133"/>
            </a:lvl1pPr>
            <a:lvl2pPr marL="1219170" lvl="1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2pPr>
            <a:lvl3pPr marL="1828754" lvl="2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3pPr>
            <a:lvl4pPr marL="2438339" lvl="3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4pPr>
            <a:lvl5pPr marL="3047924" lvl="4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5pPr>
            <a:lvl6pPr marL="3657509" lvl="5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6pPr>
            <a:lvl7pPr marL="4267093" lvl="6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7pPr>
            <a:lvl8pPr marL="4876678" lvl="7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8pPr>
            <a:lvl9pPr marL="5486263" lvl="8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9pPr>
          </a:lstStyle>
          <a:p>
            <a:endParaRPr/>
          </a:p>
        </p:txBody>
      </p:sp>
      <p:sp>
        <p:nvSpPr>
          <p:cNvPr id="203" name="Google Shape;203;p7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8168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3"/>
          <p:cNvGrpSpPr/>
          <p:nvPr/>
        </p:nvGrpSpPr>
        <p:grpSpPr>
          <a:xfrm flipH="1">
            <a:off x="1216968" y="0"/>
            <a:ext cx="10975033" cy="5775400"/>
            <a:chOff x="0" y="0"/>
            <a:chExt cx="8231275" cy="4331550"/>
          </a:xfrm>
        </p:grpSpPr>
        <p:pic>
          <p:nvPicPr>
            <p:cNvPr id="42" name="Google Shape;42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" name="Google Shape;43;p3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44" name="Google Shape;4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" name="Google Shape;4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6" name="Google Shape;46;p3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47" name="Google Shape;4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Google Shape;4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9" name="Google Shape;49;p3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50" name="Google Shape;5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Google Shape;5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" name="Google Shape;52;p3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53" name="Google Shape;53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oogle Shape;5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" name="Google Shape;5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Google Shape;5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3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58" name="Google Shape;5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5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6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" name="Google Shape;6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2" name="Google Shape;62;p3"/>
          <p:cNvGrpSpPr/>
          <p:nvPr/>
        </p:nvGrpSpPr>
        <p:grpSpPr>
          <a:xfrm flipH="1">
            <a:off x="1" y="4117464"/>
            <a:ext cx="5487633" cy="3027067"/>
            <a:chOff x="4115550" y="2061250"/>
            <a:chExt cx="4115725" cy="2270300"/>
          </a:xfrm>
        </p:grpSpPr>
        <p:grpSp>
          <p:nvGrpSpPr>
            <p:cNvPr id="63" name="Google Shape;63;p3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64" name="Google Shape;6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6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" name="Google Shape;66;p3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67" name="Google Shape;6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Google Shape;6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9" name="Google Shape;69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3"/>
          <p:cNvSpPr txBox="1">
            <a:spLocks noGrp="1"/>
          </p:cNvSpPr>
          <p:nvPr>
            <p:ph type="ctrTitle"/>
          </p:nvPr>
        </p:nvSpPr>
        <p:spPr>
          <a:xfrm>
            <a:off x="2703500" y="2172529"/>
            <a:ext cx="67848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2703500" y="3848135"/>
            <a:ext cx="67848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611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5"/>
          <p:cNvGrpSpPr/>
          <p:nvPr/>
        </p:nvGrpSpPr>
        <p:grpSpPr>
          <a:xfrm flipH="1">
            <a:off x="5818365" y="-4283"/>
            <a:ext cx="6373635" cy="2821561"/>
            <a:chOff x="0" y="0"/>
            <a:chExt cx="5072935" cy="2245751"/>
          </a:xfrm>
        </p:grpSpPr>
        <p:pic>
          <p:nvPicPr>
            <p:cNvPr id="116" name="Google Shape;116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8" name="Google Shape;118;p5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19" name="Google Shape;11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Google Shape;1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Google Shape;12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2" name="Google Shape;122;p5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23" name="Google Shape;1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2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Google Shape;1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7" name="Google Shape;127;p5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28" name="Google Shape;12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0" name="Google Shape;13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2" name="Google Shape;132;p5"/>
          <p:cNvGrpSpPr/>
          <p:nvPr/>
        </p:nvGrpSpPr>
        <p:grpSpPr>
          <a:xfrm flipH="1">
            <a:off x="8" y="5270900"/>
            <a:ext cx="3186885" cy="1757937"/>
            <a:chOff x="6607482" y="3879952"/>
            <a:chExt cx="2536521" cy="1399186"/>
          </a:xfrm>
        </p:grpSpPr>
        <p:grpSp>
          <p:nvGrpSpPr>
            <p:cNvPr id="133" name="Google Shape;133;p5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34" name="Google Shape;13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6" name="Google Shape;136;p5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37" name="Google Shape;13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9" name="Google Shape;139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1035267" y="2032500"/>
            <a:ext cx="10121600" cy="39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❑"/>
              <a:defRPr/>
            </a:lvl1pPr>
            <a:lvl2pPr marL="1219170" lvl="1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2pPr>
            <a:lvl3pPr marL="1828754" lvl="2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3pPr>
            <a:lvl4pPr marL="2438339" lvl="3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4pPr>
            <a:lvl5pPr marL="3047924" lvl="4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5pPr>
            <a:lvl6pPr marL="3657509" lvl="5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6pPr>
            <a:lvl7pPr marL="4267093" lvl="6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7pPr>
            <a:lvl8pPr marL="4876678" lvl="7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8pPr>
            <a:lvl9pPr marL="5486263" lvl="8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640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14.10.2022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9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3B996AA-813C-4393-9F52-9E67F660C37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lys&#10;&#10;Automatisk generert beskrivelse">
            <a:extLst>
              <a:ext uri="{FF2B5EF4-FFF2-40B4-BE49-F238E27FC236}">
                <a16:creationId xmlns:a16="http://schemas.microsoft.com/office/drawing/2014/main" id="{0BDC3821-D527-4E0F-A98A-A81496CC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EEBF25F2-BB38-4E81-B282-1DE7133F2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550" y="5811418"/>
            <a:ext cx="1271700" cy="37627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14.10.2022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087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14.10.2022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79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14.10.2022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13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14.10.2022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80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14.10.2022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09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14.10.2022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55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14.10.2022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1433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83DEDF-007E-439E-B245-CB326C4BBF91}" type="datetimeFigureOut">
              <a:rPr lang="nb-NO" smtClean="0"/>
              <a:pPr/>
              <a:t>14.10.2022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F4CDA52A-4DB1-4CAF-BA43-1B18932D12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38200" y="5811700"/>
            <a:ext cx="1271700" cy="3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B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B5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rgbClr val="003B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rgbClr val="003B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lbli.no/nb/nb/no/yrker-og-kompetanser/program/v.sr/v.srssr1----_v.srsrl2----_/p3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lbli.no/nb/nb/no/yrker-og-kompetanser/program/v.tp/v.tptip1----_v.tppin2----_/p3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lanekassen.no/nb-NO/" TargetMode="External"/><Relationship Id="rId3" Type="http://schemas.openxmlformats.org/officeDocument/2006/relationships/hyperlink" Target="https://www.vilbli.no/nb/nb/no" TargetMode="External"/><Relationship Id="rId7" Type="http://schemas.openxmlformats.org/officeDocument/2006/relationships/hyperlink" Target="https://viken.no/al-vgs/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ken.no/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s://www.samordnaopptak.no/info/" TargetMode="External"/><Relationship Id="rId10" Type="http://schemas.openxmlformats.org/officeDocument/2006/relationships/image" Target="../media/image22.jpeg"/><Relationship Id="rId4" Type="http://schemas.openxmlformats.org/officeDocument/2006/relationships/hyperlink" Target="https://utdanning.no/" TargetMode="External"/><Relationship Id="rId9" Type="http://schemas.openxmlformats.org/officeDocument/2006/relationships/hyperlink" Target="https://www.vigo.no/nyvigo/vig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lbli.no/nb/nb/no/anleggsteknikk-yrker-og-kompetanser/program/v.ba/v.babat1----_v.baanl2----_/p3#kursKolonne2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lbli.no/nb/nb/no/elenergi-og-ekom-yrker-og-kompetanser/program/v.el/v.elele1----_v.elele2----_/p3#kursKolonne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vilbli.no/nb/nb/no/helsearbeiderfag-yrker-og-kompetanser/program/v.hs/v.hshsf1----_v.hshea2----_/p3#kursKolonne2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gress, hus, anlegg, skilt&#10;&#10;Automatisk generert beskrivelse">
            <a:extLst>
              <a:ext uri="{FF2B5EF4-FFF2-40B4-BE49-F238E27FC236}">
                <a16:creationId xmlns:a16="http://schemas.microsoft.com/office/drawing/2014/main" id="{09060B6A-2953-6AB1-23FE-7237A8718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18" y="2358938"/>
            <a:ext cx="7988564" cy="2140123"/>
          </a:xfrm>
          <a:prstGeom prst="rect">
            <a:avLst/>
          </a:prstGeom>
        </p:spPr>
      </p:pic>
      <p:pic>
        <p:nvPicPr>
          <p:cNvPr id="15" name="Bilde 14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7F948161-616C-355F-CD95-684253DF8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09" y="345440"/>
            <a:ext cx="3757184" cy="150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99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bord&#10;&#10;Automatisk generert beskrivelse">
            <a:extLst>
              <a:ext uri="{FF2B5EF4-FFF2-40B4-BE49-F238E27FC236}">
                <a16:creationId xmlns:a16="http://schemas.microsoft.com/office/drawing/2014/main" id="{3D167270-E8AF-E53C-99C8-4CE97A9626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" b="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56A5267B-4A6A-D3E8-6867-88EA5F9CCEDB}"/>
              </a:ext>
            </a:extLst>
          </p:cNvPr>
          <p:cNvSpPr txBox="1"/>
          <p:nvPr/>
        </p:nvSpPr>
        <p:spPr>
          <a:xfrm>
            <a:off x="6695440" y="-91439"/>
            <a:ext cx="516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Salg, service og reiseliv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CBC5DEC-6460-4A2A-283C-E64AAB0E91A6}"/>
              </a:ext>
            </a:extLst>
          </p:cNvPr>
          <p:cNvSpPr txBox="1"/>
          <p:nvPr/>
        </p:nvSpPr>
        <p:spPr>
          <a:xfrm>
            <a:off x="7396480" y="3942080"/>
            <a:ext cx="318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Vifte: </a:t>
            </a:r>
            <a:r>
              <a:rPr lang="nb-NO" sz="2400" dirty="0">
                <a:hlinkClick r:id="rId3"/>
              </a:rPr>
              <a:t>Salg og reiseliv (Yrker og kompetanser) | Videregående opplæring - vilbli.no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875836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bord&#10;&#10;Automatisk generert beskrivelse">
            <a:extLst>
              <a:ext uri="{FF2B5EF4-FFF2-40B4-BE49-F238E27FC236}">
                <a16:creationId xmlns:a16="http://schemas.microsoft.com/office/drawing/2014/main" id="{DCFA6A75-9B11-69E7-FBFE-1D2F1C1718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D611167-25FF-AAF6-AC1F-DF1C0347A46D}"/>
              </a:ext>
            </a:extLst>
          </p:cNvPr>
          <p:cNvSpPr txBox="1"/>
          <p:nvPr/>
        </p:nvSpPr>
        <p:spPr>
          <a:xfrm>
            <a:off x="5394960" y="-91440"/>
            <a:ext cx="566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Teknologi- og industrifag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B4F8DFD-49D5-38D0-10A0-0648F6D55284}"/>
              </a:ext>
            </a:extLst>
          </p:cNvPr>
          <p:cNvSpPr txBox="1"/>
          <p:nvPr/>
        </p:nvSpPr>
        <p:spPr>
          <a:xfrm>
            <a:off x="9398000" y="2722880"/>
            <a:ext cx="264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Vifte: </a:t>
            </a:r>
            <a:r>
              <a:rPr lang="nb-NO" dirty="0">
                <a:hlinkClick r:id="rId3"/>
              </a:rPr>
              <a:t>Industriteknologi (Yrker og kompetanser) | Videregående opplæring - vilbli.no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6127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8DA07B24-6405-7FEE-1C2A-7F71A111A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3" t="13900" r="23671" b="9607"/>
          <a:stretch/>
        </p:blipFill>
        <p:spPr>
          <a:xfrm>
            <a:off x="7398449" y="0"/>
            <a:ext cx="4793551" cy="2667000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B724304-0564-1537-257A-39C859831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85" y="222052"/>
            <a:ext cx="4918724" cy="74430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b-NO" dirty="0"/>
              <a:t>Generell informasjon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C346134-DBD5-C69E-60F8-0624E3D35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5267" y="2032499"/>
            <a:ext cx="4783200" cy="316295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nb-NO" altLang="nb-NO" sz="2800" dirty="0"/>
              <a:t>Utstyrsstipend – alle som søker får dette</a:t>
            </a:r>
          </a:p>
          <a:p>
            <a:pPr lvl="1"/>
            <a:r>
              <a:rPr lang="nb-NO" altLang="nb-NO" dirty="0"/>
              <a:t>Sum er programområdeavhengig</a:t>
            </a:r>
          </a:p>
          <a:p>
            <a:pPr eaLnBrk="1" hangingPunct="1"/>
            <a:r>
              <a:rPr lang="nb-NO" altLang="nb-NO" sz="2800" dirty="0" err="1"/>
              <a:t>Bostipend</a:t>
            </a:r>
            <a:r>
              <a:rPr lang="nb-NO" altLang="nb-NO" sz="2800" dirty="0"/>
              <a:t>.</a:t>
            </a:r>
          </a:p>
          <a:p>
            <a:pPr eaLnBrk="1" hangingPunct="1"/>
            <a:r>
              <a:rPr lang="nb-NO" altLang="nb-NO" sz="2800" dirty="0"/>
              <a:t>Andre stipend.</a:t>
            </a:r>
          </a:p>
          <a:p>
            <a:pPr eaLnBrk="1" hangingPunct="1"/>
            <a:r>
              <a:rPr lang="nb-NO" altLang="nb-NO" sz="2800" dirty="0"/>
              <a:t>lanekassen.no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B68964-2272-BDDF-88F8-A470E0C012A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73533" y="2667000"/>
            <a:ext cx="4783200" cy="394046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nb-NO" sz="2800" dirty="0"/>
              <a:t>Praksisdager </a:t>
            </a:r>
          </a:p>
          <a:p>
            <a:pPr lvl="1">
              <a:defRPr/>
            </a:pPr>
            <a:r>
              <a:rPr lang="nb-NO" dirty="0"/>
              <a:t>17. og 18. november </a:t>
            </a:r>
          </a:p>
          <a:p>
            <a:pPr lvl="1">
              <a:defRPr/>
            </a:pPr>
            <a:r>
              <a:rPr lang="nb-NO" dirty="0"/>
              <a:t>21. og 22. november</a:t>
            </a:r>
          </a:p>
          <a:p>
            <a:pPr>
              <a:defRPr/>
            </a:pPr>
            <a:r>
              <a:rPr lang="nb-NO" sz="2800" dirty="0"/>
              <a:t>Yrkesmesse</a:t>
            </a:r>
          </a:p>
          <a:p>
            <a:pPr lvl="1">
              <a:defRPr/>
            </a:pPr>
            <a:r>
              <a:rPr lang="nb-NO" dirty="0"/>
              <a:t>4. og 5. januar -23</a:t>
            </a:r>
          </a:p>
          <a:p>
            <a:pPr>
              <a:defRPr/>
            </a:pPr>
            <a:r>
              <a:rPr lang="nb-NO" sz="2800" dirty="0"/>
              <a:t>Søknadsfrist videregående skole – vigo.no</a:t>
            </a:r>
          </a:p>
          <a:p>
            <a:pPr lvl="1">
              <a:defRPr/>
            </a:pPr>
            <a:r>
              <a:rPr lang="nb-NO" dirty="0"/>
              <a:t>1.mars</a:t>
            </a:r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24DF002-F004-497F-2660-2E5A76ED9200}"/>
              </a:ext>
            </a:extLst>
          </p:cNvPr>
          <p:cNvSpPr txBox="1"/>
          <p:nvPr/>
        </p:nvSpPr>
        <p:spPr>
          <a:xfrm>
            <a:off x="939567" y="1326858"/>
            <a:ext cx="331365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Lånekassen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31CF8FC-C1D0-4B12-29C5-C12B529D2D01}"/>
              </a:ext>
            </a:extLst>
          </p:cNvPr>
          <p:cNvSpPr txBox="1"/>
          <p:nvPr/>
        </p:nvSpPr>
        <p:spPr>
          <a:xfrm>
            <a:off x="6373533" y="2032500"/>
            <a:ext cx="331365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Viktige datoer</a:t>
            </a:r>
          </a:p>
        </p:txBody>
      </p:sp>
    </p:spTree>
    <p:extLst>
      <p:ext uri="{BB962C8B-B14F-4D97-AF65-F5344CB8AC3E}">
        <p14:creationId xmlns:p14="http://schemas.microsoft.com/office/powerpoint/2010/main" val="249634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05861" y="477982"/>
            <a:ext cx="6124850" cy="520975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eaLnBrk="1" hangingPunct="1"/>
            <a:r>
              <a:rPr lang="nb-NO" altLang="nb-NO" b="1" dirty="0"/>
              <a:t>Ål vidaregåande har hjemmesider og er aktive på Facebook</a:t>
            </a:r>
            <a:endParaRPr lang="nb-NO" altLang="nb-NO" b="1" dirty="0">
              <a:cs typeface="Calibri Light"/>
            </a:endParaRPr>
          </a:p>
          <a:p>
            <a:pPr eaLnBrk="1" hangingPunct="1"/>
            <a:endParaRPr lang="nb-NO" altLang="nb-NO" b="1" dirty="0"/>
          </a:p>
          <a:p>
            <a:r>
              <a:rPr lang="nb-NO" altLang="nb-NO" b="1" dirty="0">
                <a:cs typeface="Calibri Light"/>
              </a:rPr>
              <a:t>Ta gjerne kontakt om dere har personlige spørsmål</a:t>
            </a:r>
          </a:p>
          <a:p>
            <a:endParaRPr lang="nb-NO" altLang="nb-NO" b="1" dirty="0"/>
          </a:p>
          <a:p>
            <a:pPr eaLnBrk="1" hangingPunct="1"/>
            <a:r>
              <a:rPr lang="nb-NO" altLang="nb-NO" b="1" dirty="0"/>
              <a:t>Nyheter på</a:t>
            </a:r>
            <a:endParaRPr lang="nb-NO" altLang="nb-NO" b="1" dirty="0">
              <a:cs typeface="Calibri Light"/>
            </a:endParaRPr>
          </a:p>
          <a:p>
            <a:pPr lvl="1"/>
            <a:r>
              <a:rPr lang="nb-NO" altLang="nb-NO" b="1" dirty="0">
                <a:hlinkClick r:id="rId3"/>
              </a:rPr>
              <a:t>Vilbli.no</a:t>
            </a:r>
            <a:endParaRPr lang="nb-NO" altLang="nb-NO" b="1" dirty="0"/>
          </a:p>
          <a:p>
            <a:pPr lvl="1"/>
            <a:r>
              <a:rPr lang="nb-NO" altLang="nb-NO" b="1" dirty="0">
                <a:cs typeface="Calibri Light"/>
                <a:hlinkClick r:id="rId4"/>
              </a:rPr>
              <a:t>Utdanning.no</a:t>
            </a:r>
            <a:endParaRPr lang="nb-NO" altLang="nb-NO" b="1" dirty="0">
              <a:cs typeface="Calibri Light"/>
            </a:endParaRPr>
          </a:p>
          <a:p>
            <a:pPr lvl="1"/>
            <a:r>
              <a:rPr lang="nb-NO" altLang="nb-NO" b="1" dirty="0">
                <a:hlinkClick r:id="rId5"/>
              </a:rPr>
              <a:t>Samordna opptak</a:t>
            </a:r>
            <a:endParaRPr lang="nb-NO" altLang="nb-NO" b="1" dirty="0">
              <a:cs typeface="Calibri Light"/>
            </a:endParaRPr>
          </a:p>
          <a:p>
            <a:pPr lvl="1"/>
            <a:r>
              <a:rPr lang="nb-NO" altLang="nb-NO" b="1" dirty="0">
                <a:hlinkClick r:id="rId6"/>
              </a:rPr>
              <a:t>Viken.no</a:t>
            </a:r>
            <a:endParaRPr lang="nb-NO" altLang="nb-NO" b="1" dirty="0"/>
          </a:p>
          <a:p>
            <a:pPr lvl="1"/>
            <a:r>
              <a:rPr lang="nb-NO" altLang="nb-NO" b="1" dirty="0">
                <a:hlinkClick r:id="rId7"/>
              </a:rPr>
              <a:t>Ål VGS</a:t>
            </a:r>
            <a:endParaRPr lang="nb-NO" altLang="nb-NO" b="1" dirty="0"/>
          </a:p>
          <a:p>
            <a:pPr lvl="1"/>
            <a:r>
              <a:rPr lang="nb-NO" altLang="nb-NO" b="1" dirty="0">
                <a:hlinkClick r:id="rId8"/>
              </a:rPr>
              <a:t>Lånekassen</a:t>
            </a:r>
            <a:endParaRPr lang="nb-NO" altLang="nb-NO" b="1" dirty="0"/>
          </a:p>
          <a:p>
            <a:pPr lvl="1"/>
            <a:r>
              <a:rPr lang="nb-NO" altLang="nb-NO" b="1" dirty="0">
                <a:hlinkClick r:id="rId9"/>
              </a:rPr>
              <a:t>Vigo.no</a:t>
            </a:r>
            <a:endParaRPr lang="nb-NO" altLang="nb-NO" b="1" dirty="0"/>
          </a:p>
          <a:p>
            <a:pPr lvl="1"/>
            <a:endParaRPr lang="nb-NO" altLang="nb-NO" b="1" dirty="0"/>
          </a:p>
          <a:p>
            <a:pPr marL="457200" lvl="1" indent="0">
              <a:buNone/>
            </a:pPr>
            <a:endParaRPr lang="nb-NO" altLang="nb-NO" b="1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nb-NO" altLang="nb-NO" dirty="0"/>
          </a:p>
        </p:txBody>
      </p:sp>
      <p:pic>
        <p:nvPicPr>
          <p:cNvPr id="3" name="Bilde 2" descr="Et bilde som inneholder skilt, sitter, tegning, stopp&#10;&#10;Automatisk generert beskrivelse">
            <a:extLst>
              <a:ext uri="{FF2B5EF4-FFF2-40B4-BE49-F238E27FC236}">
                <a16:creationId xmlns:a16="http://schemas.microsoft.com/office/drawing/2014/main" id="{13E4D529-6E23-41ED-88D1-ACCC87C5F11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5"/>
          <a:stretch/>
        </p:blipFill>
        <p:spPr>
          <a:xfrm rot="1260792">
            <a:off x="7475997" y="1262530"/>
            <a:ext cx="3078167" cy="2353598"/>
          </a:xfrm>
          <a:prstGeom prst="rect">
            <a:avLst/>
          </a:prstGeom>
        </p:spPr>
      </p:pic>
      <p:pic>
        <p:nvPicPr>
          <p:cNvPr id="2" name="Bilde 3">
            <a:extLst>
              <a:ext uri="{FF2B5EF4-FFF2-40B4-BE49-F238E27FC236}">
                <a16:creationId xmlns:a16="http://schemas.microsoft.com/office/drawing/2014/main" id="{9E77D9F9-A720-4AC7-8229-B0BB6E672B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54869" y="5407614"/>
            <a:ext cx="2743200" cy="953845"/>
          </a:xfrm>
          <a:prstGeom prst="rect">
            <a:avLst/>
          </a:prstGeom>
        </p:spPr>
      </p:pic>
      <p:pic>
        <p:nvPicPr>
          <p:cNvPr id="4" name="Bilde 4">
            <a:extLst>
              <a:ext uri="{FF2B5EF4-FFF2-40B4-BE49-F238E27FC236}">
                <a16:creationId xmlns:a16="http://schemas.microsoft.com/office/drawing/2014/main" id="{E222ECEF-D7FE-46FB-BC37-7009D71429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727289">
            <a:off x="5497970" y="4919704"/>
            <a:ext cx="4240078" cy="55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74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DF452710-92C6-4B62-BCA0-D9C8BE49B3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86" t="10134" r="8115" b="12220"/>
          <a:stretch/>
        </p:blipFill>
        <p:spPr>
          <a:xfrm>
            <a:off x="1051171" y="70095"/>
            <a:ext cx="10099759" cy="569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0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12C2A3-F865-2DD5-447C-D0787814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266" y="562100"/>
            <a:ext cx="7580227" cy="80530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b-NO" dirty="0"/>
              <a:t>Rett til videregående opplæring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11FCF-6F86-3D22-9180-4C546F4E6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5266" y="2032500"/>
            <a:ext cx="5060733" cy="240527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dirty="0"/>
              <a:t>Rett til 3 år </a:t>
            </a:r>
            <a:r>
              <a:rPr lang="nb-NO" dirty="0" err="1"/>
              <a:t>videregåande</a:t>
            </a:r>
            <a:r>
              <a:rPr lang="nb-NO" dirty="0"/>
              <a:t> opplæring. </a:t>
            </a:r>
          </a:p>
          <a:p>
            <a:pPr lvl="1"/>
            <a:r>
              <a:rPr lang="nb-NO" dirty="0"/>
              <a:t>Ungdomsrett – </a:t>
            </a:r>
            <a:r>
              <a:rPr lang="nb-NO" dirty="0" err="1"/>
              <a:t>t.o.m</a:t>
            </a:r>
            <a:r>
              <a:rPr lang="nb-NO" dirty="0"/>
              <a:t> året en fyller 24 år.</a:t>
            </a:r>
          </a:p>
          <a:p>
            <a:r>
              <a:rPr lang="nb-NO" dirty="0"/>
              <a:t>Omvalgsrett og fullføringsrett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15B8FC6-AB4B-CDC1-FD09-BAF8C67E000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73534" y="3197387"/>
            <a:ext cx="4783200" cy="248077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dirty="0"/>
              <a:t>Rett til VGS i fylket du har registrert bostedsadresse</a:t>
            </a:r>
          </a:p>
          <a:p>
            <a:r>
              <a:rPr lang="nb-NO" dirty="0"/>
              <a:t>Nærskoleprinsipp</a:t>
            </a:r>
          </a:p>
        </p:txBody>
      </p:sp>
    </p:spTree>
    <p:extLst>
      <p:ext uri="{BB962C8B-B14F-4D97-AF65-F5344CB8AC3E}">
        <p14:creationId xmlns:p14="http://schemas.microsoft.com/office/powerpoint/2010/main" val="211135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AABC9244-3F72-AD35-86D7-7D532804D61A}"/>
              </a:ext>
            </a:extLst>
          </p:cNvPr>
          <p:cNvSpPr txBox="1"/>
          <p:nvPr/>
        </p:nvSpPr>
        <p:spPr>
          <a:xfrm>
            <a:off x="2100359" y="107687"/>
            <a:ext cx="697809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800" b="1" dirty="0">
                <a:cs typeface="Calibri Light"/>
              </a:rPr>
              <a:t>                 UTDANNINGSSYSTEMET</a:t>
            </a:r>
            <a:endParaRPr lang="nb-NO" sz="2800" b="1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7F3AE01-8304-A33E-BA8E-0F7B5FC59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18" t="17320" r="31108" b="11171"/>
          <a:stretch/>
        </p:blipFill>
        <p:spPr>
          <a:xfrm>
            <a:off x="2996616" y="630907"/>
            <a:ext cx="5669863" cy="59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95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mat&#10;&#10;Automatisk generert beskrivelse">
            <a:extLst>
              <a:ext uri="{FF2B5EF4-FFF2-40B4-BE49-F238E27FC236}">
                <a16:creationId xmlns:a16="http://schemas.microsoft.com/office/drawing/2014/main" id="{9708BD43-3F05-665D-2743-620D677C0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928">
            <a:off x="7743412" y="158231"/>
            <a:ext cx="4086361" cy="347100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57B6F10-C4FF-4519-5A3F-20792E2C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267" y="536933"/>
            <a:ext cx="4783200" cy="713027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b-NO" altLang="nb-NO" dirty="0"/>
              <a:t>Lærlingeordningen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15AF3C-07A5-1C04-5535-97E939ACB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0078" y="1620295"/>
            <a:ext cx="4783200" cy="302720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nb-NO" altLang="nb-NO" dirty="0"/>
              <a:t>To år på skole + to år i lære (2+2)</a:t>
            </a:r>
          </a:p>
          <a:p>
            <a:pPr eaLnBrk="1" hangingPunct="1"/>
            <a:r>
              <a:rPr lang="nb-NO" altLang="nb-NO" dirty="0"/>
              <a:t>Ett år på skole + tre år i lære (1+3)</a:t>
            </a:r>
          </a:p>
          <a:p>
            <a:pPr eaLnBrk="1" hangingPunct="1"/>
            <a:r>
              <a:rPr lang="nb-NO" altLang="nb-NO" dirty="0"/>
              <a:t>Ingen år på skole + fire år i lære (0+4)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517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FCC4B9-EF7E-0C4A-4B65-5B97D2BA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31" y="225205"/>
            <a:ext cx="4783200" cy="751540"/>
          </a:xfrm>
        </p:spPr>
        <p:txBody>
          <a:bodyPr/>
          <a:lstStyle/>
          <a:p>
            <a:r>
              <a:rPr lang="nb-NO" sz="4800" dirty="0"/>
              <a:t>Fellesfag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12F777-1088-C239-E5A9-D73EE2948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5267" y="2032500"/>
            <a:ext cx="3103600" cy="264340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dirty="0"/>
              <a:t>Engelsk</a:t>
            </a:r>
          </a:p>
          <a:p>
            <a:r>
              <a:rPr lang="nb-NO" dirty="0"/>
              <a:t>Matematikk</a:t>
            </a:r>
          </a:p>
          <a:p>
            <a:r>
              <a:rPr lang="nb-NO" dirty="0"/>
              <a:t>Naturfag </a:t>
            </a:r>
          </a:p>
          <a:p>
            <a:r>
              <a:rPr lang="nb-NO" dirty="0"/>
              <a:t>Kroppsøving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F67527-82D6-FBFA-0303-2619680451C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24436" y="2032500"/>
            <a:ext cx="3641482" cy="264340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dirty="0"/>
              <a:t>Norsk</a:t>
            </a:r>
          </a:p>
          <a:p>
            <a:r>
              <a:rPr lang="nb-NO" dirty="0"/>
              <a:t>Samfunnskunnskap</a:t>
            </a:r>
          </a:p>
          <a:p>
            <a:r>
              <a:rPr lang="nb-NO" dirty="0"/>
              <a:t>Kroppsøving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8E8F1B8-1AE1-EC6D-AA7F-8E3949DF056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967565" y="2032499"/>
            <a:ext cx="3722208" cy="373782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dirty="0"/>
              <a:t>Norsk</a:t>
            </a:r>
          </a:p>
          <a:p>
            <a:r>
              <a:rPr lang="nb-NO" dirty="0"/>
              <a:t>Matematikk</a:t>
            </a:r>
          </a:p>
          <a:p>
            <a:r>
              <a:rPr lang="nb-NO" dirty="0"/>
              <a:t>Historie</a:t>
            </a:r>
          </a:p>
          <a:p>
            <a:r>
              <a:rPr lang="nb-NO" dirty="0"/>
              <a:t>Naturfag</a:t>
            </a:r>
          </a:p>
          <a:p>
            <a:r>
              <a:rPr lang="nb-NO" dirty="0"/>
              <a:t>Kroppsøving </a:t>
            </a:r>
          </a:p>
          <a:p>
            <a:r>
              <a:rPr lang="nb-NO" dirty="0"/>
              <a:t>Engelsk eller Sosiologi/Sosialantropologi </a:t>
            </a:r>
          </a:p>
          <a:p>
            <a:r>
              <a:rPr lang="nb-NO" dirty="0"/>
              <a:t>= Trenger ikke disse fagene om en har fagbrev før påbygg.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17936F8-B238-8367-CA9B-F1A31F8204E1}"/>
              </a:ext>
            </a:extLst>
          </p:cNvPr>
          <p:cNvSpPr txBox="1"/>
          <p:nvPr/>
        </p:nvSpPr>
        <p:spPr>
          <a:xfrm>
            <a:off x="1035267" y="1361440"/>
            <a:ext cx="31036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800" dirty="0"/>
              <a:t>VG1 		</a:t>
            </a:r>
            <a:r>
              <a:rPr lang="nb-NO" sz="2400" dirty="0"/>
              <a:t>35t./v.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FE4B306-2661-B265-BF3F-2E8710328686}"/>
              </a:ext>
            </a:extLst>
          </p:cNvPr>
          <p:cNvSpPr txBox="1"/>
          <p:nvPr/>
        </p:nvSpPr>
        <p:spPr>
          <a:xfrm>
            <a:off x="4224436" y="1365455"/>
            <a:ext cx="361143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800" dirty="0"/>
              <a:t>VG 2 		       </a:t>
            </a:r>
            <a:r>
              <a:rPr lang="nb-NO" sz="2400" dirty="0"/>
              <a:t>35t./v.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D4D3901-797A-33F7-1902-11106AFFE9D7}"/>
              </a:ext>
            </a:extLst>
          </p:cNvPr>
          <p:cNvSpPr txBox="1"/>
          <p:nvPr/>
        </p:nvSpPr>
        <p:spPr>
          <a:xfrm>
            <a:off x="7967564" y="1361440"/>
            <a:ext cx="372220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800" dirty="0"/>
              <a:t>VG3 		         </a:t>
            </a:r>
            <a:r>
              <a:rPr lang="nb-NO" sz="2400" dirty="0"/>
              <a:t>30t./v.</a:t>
            </a:r>
          </a:p>
        </p:txBody>
      </p:sp>
      <p:sp>
        <p:nvSpPr>
          <p:cNvPr id="10" name="Stjerne: 7 tagger 9">
            <a:extLst>
              <a:ext uri="{FF2B5EF4-FFF2-40B4-BE49-F238E27FC236}">
                <a16:creationId xmlns:a16="http://schemas.microsoft.com/office/drawing/2014/main" id="{7D768A88-1A8B-873F-36ED-0F96AE7F860F}"/>
              </a:ext>
            </a:extLst>
          </p:cNvPr>
          <p:cNvSpPr/>
          <p:nvPr/>
        </p:nvSpPr>
        <p:spPr>
          <a:xfrm>
            <a:off x="9944343" y="3700620"/>
            <a:ext cx="224573" cy="177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Stjerne: 7 tagger 10">
            <a:extLst>
              <a:ext uri="{FF2B5EF4-FFF2-40B4-BE49-F238E27FC236}">
                <a16:creationId xmlns:a16="http://schemas.microsoft.com/office/drawing/2014/main" id="{FFA52FE4-49F3-2D2D-192D-E1D3FBC5BB45}"/>
              </a:ext>
            </a:extLst>
          </p:cNvPr>
          <p:cNvSpPr/>
          <p:nvPr/>
        </p:nvSpPr>
        <p:spPr>
          <a:xfrm>
            <a:off x="8309476" y="4849681"/>
            <a:ext cx="224573" cy="177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Stjerne: 7 tagger 11">
            <a:extLst>
              <a:ext uri="{FF2B5EF4-FFF2-40B4-BE49-F238E27FC236}">
                <a16:creationId xmlns:a16="http://schemas.microsoft.com/office/drawing/2014/main" id="{1FE71B19-E1A1-75A8-ACEC-722AD9CFB453}"/>
              </a:ext>
            </a:extLst>
          </p:cNvPr>
          <p:cNvSpPr/>
          <p:nvPr/>
        </p:nvSpPr>
        <p:spPr>
          <a:xfrm>
            <a:off x="9994205" y="4142107"/>
            <a:ext cx="224573" cy="177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9607F0D-2C52-57C6-D408-C82CC8DE4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61" y="3957882"/>
            <a:ext cx="1944411" cy="1812437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3F03EE70-D190-FC08-3EAA-95CAB289B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63" y="3967909"/>
            <a:ext cx="1901873" cy="1808184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113E056-9099-20EC-9344-41CD01322831}"/>
              </a:ext>
            </a:extLst>
          </p:cNvPr>
          <p:cNvSpPr txBox="1"/>
          <p:nvPr/>
        </p:nvSpPr>
        <p:spPr>
          <a:xfrm>
            <a:off x="3305371" y="2426415"/>
            <a:ext cx="79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3 t./v.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F268B5F-216F-5F4E-0A07-6B1FC3BDBE47}"/>
              </a:ext>
            </a:extLst>
          </p:cNvPr>
          <p:cNvSpPr txBox="1"/>
          <p:nvPr/>
        </p:nvSpPr>
        <p:spPr>
          <a:xfrm>
            <a:off x="3305371" y="2842499"/>
            <a:ext cx="79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 t./v.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ACE02E2-D87F-16FB-E594-FD5FD4BF18AF}"/>
              </a:ext>
            </a:extLst>
          </p:cNvPr>
          <p:cNvSpPr txBox="1"/>
          <p:nvPr/>
        </p:nvSpPr>
        <p:spPr>
          <a:xfrm>
            <a:off x="3305371" y="3244334"/>
            <a:ext cx="79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 t./v.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951BF933-EDCC-84E9-F37E-15ADBFD5C3CE}"/>
              </a:ext>
            </a:extLst>
          </p:cNvPr>
          <p:cNvSpPr txBox="1"/>
          <p:nvPr/>
        </p:nvSpPr>
        <p:spPr>
          <a:xfrm>
            <a:off x="3305371" y="2032499"/>
            <a:ext cx="79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5 t./v.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8594D457-A95D-FC62-FA0A-0EE0C918F8BE}"/>
              </a:ext>
            </a:extLst>
          </p:cNvPr>
          <p:cNvSpPr txBox="1"/>
          <p:nvPr/>
        </p:nvSpPr>
        <p:spPr>
          <a:xfrm>
            <a:off x="7042462" y="2841189"/>
            <a:ext cx="79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 t./v.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9318897E-7EE0-60FB-8AA9-651E0B20D28E}"/>
              </a:ext>
            </a:extLst>
          </p:cNvPr>
          <p:cNvSpPr txBox="1"/>
          <p:nvPr/>
        </p:nvSpPr>
        <p:spPr>
          <a:xfrm>
            <a:off x="7046936" y="2482491"/>
            <a:ext cx="79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3 t./v.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92C1AF09-4194-11A9-7511-68BCD72AAE19}"/>
              </a:ext>
            </a:extLst>
          </p:cNvPr>
          <p:cNvSpPr txBox="1"/>
          <p:nvPr/>
        </p:nvSpPr>
        <p:spPr>
          <a:xfrm>
            <a:off x="7046936" y="2042263"/>
            <a:ext cx="79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4 t./v.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E12E66EA-D134-BFA3-4A4D-17CB822F41FC}"/>
              </a:ext>
            </a:extLst>
          </p:cNvPr>
          <p:cNvSpPr txBox="1"/>
          <p:nvPr/>
        </p:nvSpPr>
        <p:spPr>
          <a:xfrm>
            <a:off x="10218778" y="2057083"/>
            <a:ext cx="82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10 t./v.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4E892C7A-D5C3-8363-B248-1D612FAF0B37}"/>
              </a:ext>
            </a:extLst>
          </p:cNvPr>
          <p:cNvSpPr txBox="1"/>
          <p:nvPr/>
        </p:nvSpPr>
        <p:spPr>
          <a:xfrm>
            <a:off x="10270562" y="2456206"/>
            <a:ext cx="82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5 t./v.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107BB69-6670-A52D-2AAD-680F81BD983F}"/>
              </a:ext>
            </a:extLst>
          </p:cNvPr>
          <p:cNvSpPr txBox="1"/>
          <p:nvPr/>
        </p:nvSpPr>
        <p:spPr>
          <a:xfrm>
            <a:off x="10270561" y="3244334"/>
            <a:ext cx="82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3 t./v.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A6E4E0D8-E817-2F2D-E09E-CE7D3D61A13B}"/>
              </a:ext>
            </a:extLst>
          </p:cNvPr>
          <p:cNvSpPr txBox="1"/>
          <p:nvPr/>
        </p:nvSpPr>
        <p:spPr>
          <a:xfrm>
            <a:off x="10270561" y="3649420"/>
            <a:ext cx="82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 t./v.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92AFF93E-309F-CBB9-15E0-E25DAC398ECA}"/>
              </a:ext>
            </a:extLst>
          </p:cNvPr>
          <p:cNvSpPr txBox="1"/>
          <p:nvPr/>
        </p:nvSpPr>
        <p:spPr>
          <a:xfrm>
            <a:off x="10270564" y="4046341"/>
            <a:ext cx="82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5 t./v.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E77EC1F8-BCAE-B140-36D6-2545E6D0EE62}"/>
              </a:ext>
            </a:extLst>
          </p:cNvPr>
          <p:cNvSpPr txBox="1"/>
          <p:nvPr/>
        </p:nvSpPr>
        <p:spPr>
          <a:xfrm>
            <a:off x="10270562" y="2849040"/>
            <a:ext cx="82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5 t./v.</a:t>
            </a:r>
          </a:p>
        </p:txBody>
      </p:sp>
    </p:spTree>
    <p:extLst>
      <p:ext uri="{BB962C8B-B14F-4D97-AF65-F5344CB8AC3E}">
        <p14:creationId xmlns:p14="http://schemas.microsoft.com/office/powerpoint/2010/main" val="136895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54AB1AF9-B264-9401-83C3-1BBCB2B7E7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74" r="-18274"/>
          <a:stretch/>
        </p:blipFill>
        <p:spPr>
          <a:xfrm>
            <a:off x="-1683327" y="0"/>
            <a:ext cx="12192000" cy="6858000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725B8D22-9FA0-3997-6FBE-9DF73F429DE0}"/>
              </a:ext>
            </a:extLst>
          </p:cNvPr>
          <p:cNvSpPr txBox="1"/>
          <p:nvPr/>
        </p:nvSpPr>
        <p:spPr>
          <a:xfrm>
            <a:off x="8961120" y="375920"/>
            <a:ext cx="3108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Utd.prog</a:t>
            </a:r>
            <a:r>
              <a:rPr lang="nb-NO" dirty="0"/>
              <a:t> i grønne ringer er yrkesfaglige </a:t>
            </a:r>
            <a:r>
              <a:rPr lang="nb-NO" dirty="0" err="1"/>
              <a:t>utd.prog</a:t>
            </a:r>
            <a:r>
              <a:rPr lang="nb-NO" dirty="0"/>
              <a:t>. </a:t>
            </a:r>
          </a:p>
          <a:p>
            <a:endParaRPr lang="nb-NO" dirty="0"/>
          </a:p>
          <a:p>
            <a:r>
              <a:rPr lang="nb-NO" dirty="0"/>
              <a:t>           = Tilgjengelig på Ål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 err="1"/>
              <a:t>Utd.prog</a:t>
            </a:r>
            <a:r>
              <a:rPr lang="nb-NO" dirty="0"/>
              <a:t> i gule ringer er studieforberedende </a:t>
            </a:r>
            <a:r>
              <a:rPr lang="nb-NO" dirty="0" err="1"/>
              <a:t>utd.prog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           = Tilgjengelig på Gol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1" name="Stjerne: 6 tagger 20">
            <a:extLst>
              <a:ext uri="{FF2B5EF4-FFF2-40B4-BE49-F238E27FC236}">
                <a16:creationId xmlns:a16="http://schemas.microsoft.com/office/drawing/2014/main" id="{7AC0C325-BE22-456C-31A7-1D892C788ED6}"/>
              </a:ext>
            </a:extLst>
          </p:cNvPr>
          <p:cNvSpPr/>
          <p:nvPr/>
        </p:nvSpPr>
        <p:spPr>
          <a:xfrm>
            <a:off x="860366" y="2712028"/>
            <a:ext cx="238991" cy="207818"/>
          </a:xfrm>
          <a:prstGeom prst="star6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Stjerne: 6 tagger 21">
            <a:extLst>
              <a:ext uri="{FF2B5EF4-FFF2-40B4-BE49-F238E27FC236}">
                <a16:creationId xmlns:a16="http://schemas.microsoft.com/office/drawing/2014/main" id="{ED260DF6-8219-4CC5-A546-1159132D4D78}"/>
              </a:ext>
            </a:extLst>
          </p:cNvPr>
          <p:cNvSpPr/>
          <p:nvPr/>
        </p:nvSpPr>
        <p:spPr>
          <a:xfrm>
            <a:off x="2552699" y="2712028"/>
            <a:ext cx="238991" cy="207818"/>
          </a:xfrm>
          <a:prstGeom prst="star6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Stjerne: 6 tagger 22">
            <a:extLst>
              <a:ext uri="{FF2B5EF4-FFF2-40B4-BE49-F238E27FC236}">
                <a16:creationId xmlns:a16="http://schemas.microsoft.com/office/drawing/2014/main" id="{87A5CB4E-FF47-85BC-5468-B2C6788F5572}"/>
              </a:ext>
            </a:extLst>
          </p:cNvPr>
          <p:cNvSpPr/>
          <p:nvPr/>
        </p:nvSpPr>
        <p:spPr>
          <a:xfrm>
            <a:off x="6056166" y="2712028"/>
            <a:ext cx="238991" cy="207818"/>
          </a:xfrm>
          <a:prstGeom prst="star6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Stjerne: 6 tagger 23">
            <a:extLst>
              <a:ext uri="{FF2B5EF4-FFF2-40B4-BE49-F238E27FC236}">
                <a16:creationId xmlns:a16="http://schemas.microsoft.com/office/drawing/2014/main" id="{305CFC50-106C-E7A8-45C8-4AE5FEDCB423}"/>
              </a:ext>
            </a:extLst>
          </p:cNvPr>
          <p:cNvSpPr/>
          <p:nvPr/>
        </p:nvSpPr>
        <p:spPr>
          <a:xfrm>
            <a:off x="6054436" y="4821382"/>
            <a:ext cx="238991" cy="207818"/>
          </a:xfrm>
          <a:prstGeom prst="star6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Stjerne: 6 tagger 24">
            <a:extLst>
              <a:ext uri="{FF2B5EF4-FFF2-40B4-BE49-F238E27FC236}">
                <a16:creationId xmlns:a16="http://schemas.microsoft.com/office/drawing/2014/main" id="{707F64CE-AFEC-A743-5BD3-39295C39CC24}"/>
              </a:ext>
            </a:extLst>
          </p:cNvPr>
          <p:cNvSpPr/>
          <p:nvPr/>
        </p:nvSpPr>
        <p:spPr>
          <a:xfrm>
            <a:off x="7744691" y="4821382"/>
            <a:ext cx="238991" cy="207818"/>
          </a:xfrm>
          <a:prstGeom prst="star6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Stjerne: 6 tagger 25">
            <a:extLst>
              <a:ext uri="{FF2B5EF4-FFF2-40B4-BE49-F238E27FC236}">
                <a16:creationId xmlns:a16="http://schemas.microsoft.com/office/drawing/2014/main" id="{856CBA54-E112-F135-D1A4-40C4CF690C82}"/>
              </a:ext>
            </a:extLst>
          </p:cNvPr>
          <p:cNvSpPr/>
          <p:nvPr/>
        </p:nvSpPr>
        <p:spPr>
          <a:xfrm>
            <a:off x="9324801" y="1278469"/>
            <a:ext cx="238991" cy="207818"/>
          </a:xfrm>
          <a:prstGeom prst="star6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Stjerne: 4 tagger 26">
            <a:extLst>
              <a:ext uri="{FF2B5EF4-FFF2-40B4-BE49-F238E27FC236}">
                <a16:creationId xmlns:a16="http://schemas.microsoft.com/office/drawing/2014/main" id="{00C4E74D-9919-800B-A0ED-A6E451119D42}"/>
              </a:ext>
            </a:extLst>
          </p:cNvPr>
          <p:cNvSpPr/>
          <p:nvPr/>
        </p:nvSpPr>
        <p:spPr>
          <a:xfrm>
            <a:off x="860366" y="644236"/>
            <a:ext cx="238991" cy="207818"/>
          </a:xfrm>
          <a:prstGeom prst="star4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Stjerne: 4 tagger 27">
            <a:extLst>
              <a:ext uri="{FF2B5EF4-FFF2-40B4-BE49-F238E27FC236}">
                <a16:creationId xmlns:a16="http://schemas.microsoft.com/office/drawing/2014/main" id="{CDB9016E-D4DC-EFED-BE8E-AB0ACECADFDE}"/>
              </a:ext>
            </a:extLst>
          </p:cNvPr>
          <p:cNvSpPr/>
          <p:nvPr/>
        </p:nvSpPr>
        <p:spPr>
          <a:xfrm>
            <a:off x="6063788" y="654628"/>
            <a:ext cx="238991" cy="207818"/>
          </a:xfrm>
          <a:prstGeom prst="star4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9" name="Stjerne: 4 tagger 28">
            <a:extLst>
              <a:ext uri="{FF2B5EF4-FFF2-40B4-BE49-F238E27FC236}">
                <a16:creationId xmlns:a16="http://schemas.microsoft.com/office/drawing/2014/main" id="{F9972400-2FAF-92D4-EAF6-750C49E1D0AE}"/>
              </a:ext>
            </a:extLst>
          </p:cNvPr>
          <p:cNvSpPr/>
          <p:nvPr/>
        </p:nvSpPr>
        <p:spPr>
          <a:xfrm>
            <a:off x="7744691" y="654627"/>
            <a:ext cx="238991" cy="207818"/>
          </a:xfrm>
          <a:prstGeom prst="star4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Stjerne: 4 tagger 29">
            <a:extLst>
              <a:ext uri="{FF2B5EF4-FFF2-40B4-BE49-F238E27FC236}">
                <a16:creationId xmlns:a16="http://schemas.microsoft.com/office/drawing/2014/main" id="{6DD8C776-0D4B-3F69-799E-4C3865F1FFB9}"/>
              </a:ext>
            </a:extLst>
          </p:cNvPr>
          <p:cNvSpPr/>
          <p:nvPr/>
        </p:nvSpPr>
        <p:spPr>
          <a:xfrm>
            <a:off x="4293177" y="4821382"/>
            <a:ext cx="238991" cy="207818"/>
          </a:xfrm>
          <a:prstGeom prst="star4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Stjerne: 4 tagger 30">
            <a:extLst>
              <a:ext uri="{FF2B5EF4-FFF2-40B4-BE49-F238E27FC236}">
                <a16:creationId xmlns:a16="http://schemas.microsoft.com/office/drawing/2014/main" id="{AA38234B-33DE-9B21-C905-C075FDD2E1EB}"/>
              </a:ext>
            </a:extLst>
          </p:cNvPr>
          <p:cNvSpPr/>
          <p:nvPr/>
        </p:nvSpPr>
        <p:spPr>
          <a:xfrm>
            <a:off x="9324801" y="2915259"/>
            <a:ext cx="238991" cy="207818"/>
          </a:xfrm>
          <a:prstGeom prst="star4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8866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bord&#10;&#10;Automatisk generert beskrivelse">
            <a:extLst>
              <a:ext uri="{FF2B5EF4-FFF2-40B4-BE49-F238E27FC236}">
                <a16:creationId xmlns:a16="http://schemas.microsoft.com/office/drawing/2014/main" id="{BF8E1FE2-A9AE-0381-2DB7-B68AD39A78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" b="1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BE8C61E-6A59-2FF6-6BA6-288643397456}"/>
              </a:ext>
            </a:extLst>
          </p:cNvPr>
          <p:cNvSpPr txBox="1"/>
          <p:nvPr/>
        </p:nvSpPr>
        <p:spPr>
          <a:xfrm>
            <a:off x="6096000" y="-125194"/>
            <a:ext cx="515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Bygg- og anleggsteknikk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673869C-6FAE-4258-91DA-BA93A2BFAA1B}"/>
              </a:ext>
            </a:extLst>
          </p:cNvPr>
          <p:cNvSpPr txBox="1"/>
          <p:nvPr/>
        </p:nvSpPr>
        <p:spPr>
          <a:xfrm>
            <a:off x="9083040" y="1859340"/>
            <a:ext cx="3108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Vifte: </a:t>
            </a:r>
            <a:r>
              <a:rPr lang="nb-NO" sz="2400" dirty="0">
                <a:hlinkClick r:id="rId3"/>
              </a:rPr>
              <a:t>Anleggsteknikk (Yrker og kompetanser) | Videregående opplæring - vilbli.no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35698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bord&#10;&#10;Automatisk generert beskrivelse">
            <a:extLst>
              <a:ext uri="{FF2B5EF4-FFF2-40B4-BE49-F238E27FC236}">
                <a16:creationId xmlns:a16="http://schemas.microsoft.com/office/drawing/2014/main" id="{3201BA46-56D3-028E-0C1D-7BB5EAF98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D1CCF25-B557-B849-E897-822D2D436BAD}"/>
              </a:ext>
            </a:extLst>
          </p:cNvPr>
          <p:cNvSpPr txBox="1"/>
          <p:nvPr/>
        </p:nvSpPr>
        <p:spPr>
          <a:xfrm>
            <a:off x="6024880" y="-92975"/>
            <a:ext cx="529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Elektro og datateknologi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7E96C0D-2D57-E912-64A1-E6CCCA1B31CF}"/>
              </a:ext>
            </a:extLst>
          </p:cNvPr>
          <p:cNvSpPr txBox="1"/>
          <p:nvPr/>
        </p:nvSpPr>
        <p:spPr>
          <a:xfrm>
            <a:off x="8920480" y="1229822"/>
            <a:ext cx="3271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Vifte: </a:t>
            </a:r>
            <a:r>
              <a:rPr lang="nb-NO" sz="2400" dirty="0" err="1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Elenergi</a:t>
            </a:r>
            <a:r>
              <a:rPr lang="nb-NO" sz="24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og </a:t>
            </a:r>
            <a:r>
              <a:rPr lang="nb-NO" sz="2400" dirty="0" err="1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ekom</a:t>
            </a:r>
            <a:r>
              <a:rPr lang="nb-NO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(Yrker og kompetanser) | Videregående opplæring - vilbli.no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544521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bord&#10;&#10;Automatisk generert beskrivelse">
            <a:extLst>
              <a:ext uri="{FF2B5EF4-FFF2-40B4-BE49-F238E27FC236}">
                <a16:creationId xmlns:a16="http://schemas.microsoft.com/office/drawing/2014/main" id="{128BC015-D1F0-8740-0BB5-4C1678726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11"/>
          <a:stretch/>
        </p:blipFill>
        <p:spPr>
          <a:xfrm>
            <a:off x="2" y="1"/>
            <a:ext cx="12191998" cy="6857999"/>
          </a:xfrm>
          <a:prstGeom prst="rect">
            <a:avLst/>
          </a:prstGeom>
          <a:noFill/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11690DF-52BE-FDEA-9860-808F2D75F1BF}"/>
              </a:ext>
            </a:extLst>
          </p:cNvPr>
          <p:cNvSpPr txBox="1"/>
          <p:nvPr/>
        </p:nvSpPr>
        <p:spPr>
          <a:xfrm>
            <a:off x="5476240" y="-71120"/>
            <a:ext cx="538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Helse- og oppvekstfag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C6A759A-8FF0-D39F-5BD9-A00802CC9171}"/>
              </a:ext>
            </a:extLst>
          </p:cNvPr>
          <p:cNvSpPr txBox="1"/>
          <p:nvPr/>
        </p:nvSpPr>
        <p:spPr>
          <a:xfrm>
            <a:off x="7447280" y="3657600"/>
            <a:ext cx="322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Vifte: </a:t>
            </a:r>
            <a:r>
              <a:rPr lang="nb-NO" sz="2400" dirty="0">
                <a:hlinkClick r:id="rId5"/>
              </a:rPr>
              <a:t>Helsearbeiderfag (Yrker og kompetanser) | Videregående opplæring - vilbli.no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680498680"/>
      </p:ext>
    </p:extLst>
  </p:cSld>
  <p:clrMapOvr>
    <a:masterClrMapping/>
  </p:clrMapOvr>
</p:sld>
</file>

<file path=ppt/theme/theme1.xml><?xml version="1.0" encoding="utf-8"?>
<a:theme xmlns:a="http://schemas.openxmlformats.org/drawingml/2006/main" name="Viken fylkeskommune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1A01028E-295F-436D-8B72-7C8A39AFAE12}" vid="{700076E7-491B-4606-8718-F9B65140BC8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48CA9C0E30654C9300B0E76786F631" ma:contentTypeVersion="6" ma:contentTypeDescription="Opprett et nytt dokument." ma:contentTypeScope="" ma:versionID="778f89b7f58e2918a23e1e6ab8a9f5ef">
  <xsd:schema xmlns:xsd="http://www.w3.org/2001/XMLSchema" xmlns:xs="http://www.w3.org/2001/XMLSchema" xmlns:p="http://schemas.microsoft.com/office/2006/metadata/properties" xmlns:ns2="31ff7bb3-5eb0-499f-b7d2-1aec73864cf1" xmlns:ns3="348138bc-a921-4cb6-b209-2571815c115f" targetNamespace="http://schemas.microsoft.com/office/2006/metadata/properties" ma:root="true" ma:fieldsID="c2b43744aae9a90b1b2b2ac66dda557f" ns2:_="" ns3:_="">
    <xsd:import namespace="31ff7bb3-5eb0-499f-b7d2-1aec73864cf1"/>
    <xsd:import namespace="348138bc-a921-4cb6-b209-2571815c1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f7bb3-5eb0-499f-b7d2-1aec73864c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8138bc-a921-4cb6-b209-2571815c11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48138bc-a921-4cb6-b209-2571815c115f">
      <UserInfo>
        <DisplayName>Anne Myklebust</DisplayName>
        <AccountId>2260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3EF8C9-4932-4B68-8D50-4AA59E3D7152}">
  <ds:schemaRefs>
    <ds:schemaRef ds:uri="31ff7bb3-5eb0-499f-b7d2-1aec73864cf1"/>
    <ds:schemaRef ds:uri="348138bc-a921-4cb6-b209-2571815c11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FDEB998-7963-48B7-96F0-E03184236134}">
  <ds:schemaRefs>
    <ds:schemaRef ds:uri="31ff7bb3-5eb0-499f-b7d2-1aec73864cf1"/>
    <ds:schemaRef ds:uri="348138bc-a921-4cb6-b209-2571815c11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DAD74D-C539-46B5-ABF3-DECFA6BB9D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Viken-mal PPT</Template>
  <TotalTime>12214</TotalTime>
  <Words>520</Words>
  <Application>Microsoft Office PowerPoint</Application>
  <PresentationFormat>Widescreen</PresentationFormat>
  <Paragraphs>96</Paragraphs>
  <Slides>14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Viken fylkeskommune</vt:lpstr>
      <vt:lpstr>PowerPoint-presentasjon</vt:lpstr>
      <vt:lpstr>Rett til videregående opplæring</vt:lpstr>
      <vt:lpstr>PowerPoint-presentasjon</vt:lpstr>
      <vt:lpstr>Lærlingeordningen</vt:lpstr>
      <vt:lpstr>Fellesfag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Generell informasjon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Tor Olav Sviggum</dc:creator>
  <cp:lastModifiedBy>Sissel Skrindo</cp:lastModifiedBy>
  <cp:revision>12</cp:revision>
  <cp:lastPrinted>2021-10-13T08:15:57Z</cp:lastPrinted>
  <dcterms:created xsi:type="dcterms:W3CDTF">2020-08-20T09:08:32Z</dcterms:created>
  <dcterms:modified xsi:type="dcterms:W3CDTF">2022-10-14T19:33:07Z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6f5184-95c9-4497-b4c5-49bcf01b7f74_Enabled">
    <vt:lpwstr>true</vt:lpwstr>
  </property>
  <property fmtid="{D5CDD505-2E9C-101B-9397-08002B2CF9AE}" pid="3" name="MSIP_Label_696f5184-95c9-4497-b4c5-49bcf01b7f74_SetDate">
    <vt:lpwstr>2020-05-07T10:43:46Z</vt:lpwstr>
  </property>
  <property fmtid="{D5CDD505-2E9C-101B-9397-08002B2CF9AE}" pid="4" name="MSIP_Label_696f5184-95c9-4497-b4c5-49bcf01b7f74_Method">
    <vt:lpwstr>Standard</vt:lpwstr>
  </property>
  <property fmtid="{D5CDD505-2E9C-101B-9397-08002B2CF9AE}" pid="5" name="MSIP_Label_696f5184-95c9-4497-b4c5-49bcf01b7f74_Name">
    <vt:lpwstr>Intern</vt:lpwstr>
  </property>
  <property fmtid="{D5CDD505-2E9C-101B-9397-08002B2CF9AE}" pid="6" name="MSIP_Label_696f5184-95c9-4497-b4c5-49bcf01b7f74_SiteId">
    <vt:lpwstr>3d50ddd4-00a1-4ab7-9788-decf14a8728f</vt:lpwstr>
  </property>
  <property fmtid="{D5CDD505-2E9C-101B-9397-08002B2CF9AE}" pid="7" name="MSIP_Label_696f5184-95c9-4497-b4c5-49bcf01b7f74_ActionId">
    <vt:lpwstr>4708e306-eb72-4212-bb0e-0000ea50fc80</vt:lpwstr>
  </property>
  <property fmtid="{D5CDD505-2E9C-101B-9397-08002B2CF9AE}" pid="8" name="MSIP_Label_696f5184-95c9-4497-b4c5-49bcf01b7f74_ContentBits">
    <vt:lpwstr>0</vt:lpwstr>
  </property>
  <property fmtid="{D5CDD505-2E9C-101B-9397-08002B2CF9AE}" pid="9" name="ContentTypeId">
    <vt:lpwstr>0x0101000D48CA9C0E30654C9300B0E76786F631</vt:lpwstr>
  </property>
</Properties>
</file>